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73" r:id="rId3"/>
    <p:sldId id="257" r:id="rId4"/>
    <p:sldId id="276" r:id="rId5"/>
    <p:sldId id="266" r:id="rId6"/>
    <p:sldId id="261" r:id="rId7"/>
    <p:sldId id="289" r:id="rId8"/>
    <p:sldId id="290" r:id="rId9"/>
    <p:sldId id="295" r:id="rId10"/>
    <p:sldId id="291" r:id="rId11"/>
    <p:sldId id="292" r:id="rId12"/>
    <p:sldId id="272" r:id="rId13"/>
    <p:sldId id="293" r:id="rId14"/>
    <p:sldId id="275" r:id="rId15"/>
    <p:sldId id="281" r:id="rId16"/>
    <p:sldId id="282" r:id="rId17"/>
    <p:sldId id="283" r:id="rId18"/>
    <p:sldId id="284" r:id="rId19"/>
    <p:sldId id="285" r:id="rId20"/>
    <p:sldId id="286" r:id="rId21"/>
    <p:sldId id="294" r:id="rId22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4"/>
      <p:italic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  <p:embeddedFont>
      <p:font typeface="Tiger Expert" panose="020B0604020202020204" charset="0"/>
      <p:regular r:id="rId30"/>
    </p:embeddedFont>
    <p:embeddedFont>
      <p:font typeface="Footlight MT Light" panose="0204060206030A020304" pitchFamily="18" charset="0"/>
      <p:regular r:id="rId31"/>
    </p:embeddedFont>
    <p:embeddedFont>
      <p:font typeface="Hind Vadodara Light" panose="020B0604020202020204" charset="0"/>
      <p:regular r:id="rId32"/>
      <p:bold r:id="rId33"/>
    </p:embeddedFont>
    <p:embeddedFont>
      <p:font typeface="Raleway" panose="020B0604020202020204" charset="-52"/>
      <p:regular r:id="rId34"/>
      <p:bold r:id="rId35"/>
      <p:italic r:id="rId36"/>
      <p:boldItalic r:id="rId37"/>
    </p:embeddedFont>
    <p:embeddedFont>
      <p:font typeface="Teko Light" panose="020B0604020202020204" charset="0"/>
      <p:regular r:id="rId38"/>
      <p:bold r:id="rId39"/>
    </p:embeddedFont>
    <p:embeddedFont>
      <p:font typeface="Microsoft Sans Serif" panose="020B0604020202020204" pitchFamily="34" charset="0"/>
      <p:regular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Cambria" panose="02040503050406030204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5" userDrawn="1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Жопчики" initials="Ж" lastIdx="1" clrIdx="0">
    <p:extLst>
      <p:ext uri="{19B8F6BF-5375-455C-9EA6-DF929625EA0E}">
        <p15:presenceInfo xmlns:p15="http://schemas.microsoft.com/office/powerpoint/2012/main" userId="Жопчик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7E8C8-034D-4C7A-81F8-1DDFAFFB4A6E}">
  <a:tblStyle styleId="{0167E8C8-034D-4C7A-81F8-1DDFAFFB4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4693" autoAdjust="0"/>
  </p:normalViewPr>
  <p:slideViewPr>
    <p:cSldViewPr snapToGrid="0">
      <p:cViewPr varScale="1">
        <p:scale>
          <a:sx n="128" d="100"/>
          <a:sy n="128" d="100"/>
        </p:scale>
        <p:origin x="198" y="366"/>
      </p:cViewPr>
      <p:guideLst>
        <p:guide pos="2880"/>
        <p:guide orient="horz" pos="2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Построенные модели показали маленький коэффициент детерминации, что означает плохое описание данных. Это обусловлено тем, что Характеристики для всего графа не учитывают структуру конкретных подграфов, в которых может возникнуть мутация.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667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Поэтому посоветовавшись с учеными из ИЦИГ было принято решение рассматривать граф, где вершины представлены в виде полной водородной связи. Так как характеристики, посчитанные в целом для всего графа не дали результатов, было принято решение считать характеристики для каждой вершины этого графа, но выяснилось что так как в графе присутствует очень много изоморфных друг другу подграфов, например подграфы с двумя вершинами, в обучающей выборке возникает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коллинеарность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что ведет к отсутствию значимых моделей и невозможности построить корректную модель.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41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Мы обсудили это с учеными из ИЦИГ и они сказали нам что в действительности изоморфные друг другу подграфы не несут нужной нам информации и так как нам интересна зависимость изменения структуры графа мы можем рассматривать подграфы только с уникальной структурой. То есть в модель для каждого пациента войдут только подграфы с уникальной структурой.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3005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Хочу заметить что так как пациентов 72 и все они разные люди с разной степенью тяжести течения болезни, то и структура фермента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SOD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у них будет разная, следовательно и уникальные подграфы будут разные. Давайте рассмотрим это на примере. Допустим у пациента 1 есть подграф структуры 1, но нету подграфа структуры 2, а также есть подграф структуры 3, но в отличии от пациента 2, наименование вершин этого подграфа другое. То есть может быть такая ситуация, что у пациента 1 есть подграф структуры 3 и имя его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ABCD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а у пациента 2 имя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GHNT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все это учитывается при построении модели и в общей обучающей выборке, вместо минуса будет стоять 0, а вместо + конкретное значение подсчитанной характеристики.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94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Далее для графа, состоящего из уникальных подграфов, обучающая выборка составлялась следующим образом: Для каждого подграфа считалась одна из представленных характеристик и на основе этой информации составлялась обучающая выборка. Я отобрала только выделенные жирным характеристики, так как остальные характеристики связаны между собой и из-за них возникает эффект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мультиколлиниарности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43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Таких обучающих выборок три. Для каждой из обучающих выборок строится модель. Построенные модели показали следующие результаты. Количество регрессоров это количество посчитанных характеристик для уникальных графов после удаления нулевых и линейно зависимых столбцов. Количество значимых регрессоров – это кол-во регрессоров с уровнем значимости меньше 0.05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098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Очевидно, модели с коэффициентом детерминации меньше 0.5 плохо описывают обучающую выборку, поэтому, чтобы улучшить качество модели я объединила три обучающие выборки, исключила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линейнозависимые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столбцы и получила модель с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коэфициентом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детерминации 0.515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6053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исследования возможности использования данной модели была посчитана кросс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валидация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 она равна 6.71.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Результат показал, что на данный момент использовать модель еще нельзя, но она уже гораздо лучше описывает данные.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605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Таким образом: прочитать то что в выводе написано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424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этапе еще проводятся исследования. Сейчас передо мной стоит цель найти новый подходящий характеристики чтобы улучшить модель и рассмотреть другие методы машинного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26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БАС - прогрессирующее, неизлечимое дегенеративное заболевание центральной нервной системы, приводящее к параличам и последующей атрофии мышц. Болезнь, которая затронула таких популярных людей как Стивен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Хокинг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Дмитрий Шостакович.</a:t>
            </a:r>
          </a:p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большом кол-ве случаев болезнь связана с мутациями гена супероксиддисмутазы-1. Изучением мутаций в данном гене занимаются ученые из ИЦИГ, которые предоставили нам данные для построения модели. Данные содержат 182 признака водородных связей фермента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SOD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для 72 пациентов.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635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32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Мое исследование началось с изучения предоставленных данных, так как признаки водородных связей представлены донорно-акцепторным взаимодействием с описывающим весом этого взаимодействия, то для каждого пациента можно рассматривать фермент в виде графа.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Предполагается, что течение болезни влияет на структуру водородных связей в ферменте </a:t>
            </a:r>
            <a:r>
              <a:rPr lang="en-CA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SOD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 Идея заключается в выявлении наличия зависимости между временем дожития пациента и изменением структуры фермента для этого будем считать характеристики графа. Рассматриваемое уравнение выглядит следующим образом, а модель строится с помощью метода наименьших квадратов.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24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Первый этап — это построение графа. Донор и акцептор представлен следующим образом: позиция аминокислотного остатка, имя субъединицы и названии атома. Учитывая такую сложную структуру, вершину можно рассматривать тремя различными способами: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72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74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12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Следующий этап — это построение обучающих выборок. Для того чтобы построить обучающие выборки, для каждого из графов, которые принадлежат пациентам, были посчитаны характеристики этих графов. Я брала характеристики, описывающие в целом граф, вы можете видеть их на слайде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286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8353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8353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9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61" r:id="rId4"/>
    <p:sldLayoutId id="2147483669" r:id="rId5"/>
    <p:sldLayoutId id="2147483670" r:id="rId6"/>
    <p:sldLayoutId id="2147483673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6.A@N-18.A" TargetMode="External"/><Relationship Id="rId4" Type="http://schemas.openxmlformats.org/officeDocument/2006/relationships/hyperlink" Target="mailto:5.A@N-150.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4.A@N-20.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508248" y="2292771"/>
            <a:ext cx="5919686" cy="1624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1" dirty="0"/>
              <a:t>Построение модели времени дожития пациентов с боковым амиотрофическим склерозом на основе графов водородных связей</a:t>
            </a:r>
            <a:endParaRPr sz="5400" b="1" dirty="0">
              <a:latin typeface="Tiger Expert" panose="020703000202050204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51855F-0405-4DCD-934C-7B4BF09AC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237" y="4000127"/>
            <a:ext cx="3273526" cy="479682"/>
          </a:xfrm>
        </p:spPr>
        <p:txBody>
          <a:bodyPr/>
          <a:lstStyle/>
          <a:p>
            <a:r>
              <a:rPr lang="ru-RU" sz="1100" dirty="0" err="1"/>
              <a:t>Воронкина</a:t>
            </a:r>
            <a:r>
              <a:rPr lang="ru-RU" sz="1100" dirty="0"/>
              <a:t> Д.К, ФПМИ НГТУ.</a:t>
            </a:r>
          </a:p>
          <a:p>
            <a:r>
              <a:rPr lang="ru-RU" sz="1100" dirty="0"/>
              <a:t>Научный руководитель: Тимофеев В.С </a:t>
            </a:r>
            <a:r>
              <a:rPr lang="ru-RU" sz="1100" dirty="0" err="1"/>
              <a:t>д.т.н</a:t>
            </a:r>
            <a:endParaRPr lang="ru-RU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53059D-E625-4D44-BDA1-C85D9F8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7" y="163411"/>
            <a:ext cx="4534477" cy="14513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E3A58-27E9-CC47-A3DF-F3FFFEC7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1" y="1810941"/>
            <a:ext cx="4639419" cy="145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948815-05A7-BB43-B363-9C1E0C902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23" y="3461484"/>
            <a:ext cx="4536000" cy="1316419"/>
          </a:xfrm>
          <a:prstGeom prst="rect">
            <a:avLst/>
          </a:prstGeom>
        </p:spPr>
      </p:pic>
      <p:sp>
        <p:nvSpPr>
          <p:cNvPr id="8" name="Google Shape;224;p32">
            <a:extLst>
              <a:ext uri="{FF2B5EF4-FFF2-40B4-BE49-F238E27FC236}">
                <a16:creationId xmlns:a16="http://schemas.microsoft.com/office/drawing/2014/main" id="{FF7C5D7C-5D40-5440-805B-28676EC3EA93}"/>
              </a:ext>
            </a:extLst>
          </p:cNvPr>
          <p:cNvSpPr txBox="1">
            <a:spLocks/>
          </p:cNvSpPr>
          <p:nvPr/>
        </p:nvSpPr>
        <p:spPr>
          <a:xfrm flipH="1">
            <a:off x="4823514" y="298377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1600">
              <a:latin typeface="Palatino Linotype" panose="02040502050505030304" pitchFamily="18" charset="0"/>
            </a:endParaRPr>
          </a:p>
        </p:txBody>
      </p:sp>
      <p:sp>
        <p:nvSpPr>
          <p:cNvPr id="10" name="Google Shape;224;p32">
            <a:extLst>
              <a:ext uri="{FF2B5EF4-FFF2-40B4-BE49-F238E27FC236}">
                <a16:creationId xmlns:a16="http://schemas.microsoft.com/office/drawing/2014/main" id="{100ECAC2-8AEC-2B41-83E9-DFE74BBA8E2F}"/>
              </a:ext>
            </a:extLst>
          </p:cNvPr>
          <p:cNvSpPr txBox="1">
            <a:spLocks/>
          </p:cNvSpPr>
          <p:nvPr/>
        </p:nvSpPr>
        <p:spPr>
          <a:xfrm flipH="1">
            <a:off x="289037" y="1946054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>
                <a:latin typeface="Palatino Linotype" panose="02040502050505030304" pitchFamily="18" charset="0"/>
              </a:rPr>
              <a:t>Рис. 5 - Модель для графа, где в качестве вершины выступает позиция аминокислотного остатка с субъединицей.</a:t>
            </a:r>
          </a:p>
          <a:p>
            <a:r>
              <a:rPr lang="ru-RU" sz="1600">
                <a:latin typeface="Palatino Linotype" panose="02040502050505030304" pitchFamily="18" charset="0"/>
              </a:rPr>
              <a:t>Коэффициент детерминации 0.121</a:t>
            </a:r>
          </a:p>
        </p:txBody>
      </p:sp>
      <p:sp>
        <p:nvSpPr>
          <p:cNvPr id="11" name="Google Shape;224;p32">
            <a:extLst>
              <a:ext uri="{FF2B5EF4-FFF2-40B4-BE49-F238E27FC236}">
                <a16:creationId xmlns:a16="http://schemas.microsoft.com/office/drawing/2014/main" id="{91139930-6ABD-534F-8A88-3878B31BFA57}"/>
              </a:ext>
            </a:extLst>
          </p:cNvPr>
          <p:cNvSpPr txBox="1">
            <a:spLocks/>
          </p:cNvSpPr>
          <p:nvPr/>
        </p:nvSpPr>
        <p:spPr>
          <a:xfrm flipH="1">
            <a:off x="4823514" y="298377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>
                <a:latin typeface="Palatino Linotype" panose="02040502050505030304" pitchFamily="18" charset="0"/>
              </a:rPr>
              <a:t>Рис. 4 - Модель для графа, где в качестве вершины выступает полная водородная связь.</a:t>
            </a:r>
          </a:p>
          <a:p>
            <a:r>
              <a:rPr lang="ru-RU" sz="1600">
                <a:latin typeface="Palatino Linotype" panose="02040502050505030304" pitchFamily="18" charset="0"/>
              </a:rPr>
              <a:t>Коэффициент детерминации 0.139</a:t>
            </a:r>
          </a:p>
        </p:txBody>
      </p:sp>
      <p:sp>
        <p:nvSpPr>
          <p:cNvPr id="12" name="Google Shape;224;p32">
            <a:extLst>
              <a:ext uri="{FF2B5EF4-FFF2-40B4-BE49-F238E27FC236}">
                <a16:creationId xmlns:a16="http://schemas.microsoft.com/office/drawing/2014/main" id="{C0842B28-EC5C-CE46-9B87-460B3E3F579E}"/>
              </a:ext>
            </a:extLst>
          </p:cNvPr>
          <p:cNvSpPr txBox="1">
            <a:spLocks/>
          </p:cNvSpPr>
          <p:nvPr/>
        </p:nvSpPr>
        <p:spPr>
          <a:xfrm flipH="1">
            <a:off x="4756323" y="3725926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>
                <a:latin typeface="Palatino Linotype" panose="02040502050505030304" pitchFamily="18" charset="0"/>
              </a:rPr>
              <a:t>Рис. 6 - Модель для графа, где в качестве вершины выступает атом с субъединицей.</a:t>
            </a:r>
          </a:p>
          <a:p>
            <a:r>
              <a:rPr lang="ru-RU" sz="1600">
                <a:latin typeface="Palatino Linotype" panose="02040502050505030304" pitchFamily="18" charset="0"/>
              </a:rPr>
              <a:t>Коэффициент детерминации 0.119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В качестве вершины выступает водородная связь полностью.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4.A@N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r>
              <a:rPr lang="en-CA" u="sng">
                <a:solidFill>
                  <a:schemeClr val="bg1"/>
                </a:solidFill>
              </a:rPr>
              <a:t>@O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803033-FBAD-424A-9F5E-86728A4D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48" y="383054"/>
            <a:ext cx="4784639" cy="42814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2DA42-49C9-2B4F-9A70-1822602D62A7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7 – Пример графа для одного из пациентов.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50435" y="4777015"/>
            <a:ext cx="3086100" cy="274637"/>
          </a:xfrm>
        </p:spPr>
        <p:txBody>
          <a:bodyPr/>
          <a:lstStyle/>
          <a:p>
            <a:r>
              <a:rPr lang="ru-RU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5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4A2E19-3BF2-1C4B-8DB3-3EE72C64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43" y="391886"/>
            <a:ext cx="5188713" cy="396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37C26-53C0-FA4A-8094-0364411877C4}"/>
              </a:ext>
            </a:extLst>
          </p:cNvPr>
          <p:cNvSpPr txBox="1"/>
          <p:nvPr/>
        </p:nvSpPr>
        <p:spPr>
          <a:xfrm>
            <a:off x="2318368" y="4500055"/>
            <a:ext cx="450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8 – Подграфы с уникальной структурой для одного из пациентов 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-767732" y="4761665"/>
            <a:ext cx="3086100" cy="274637"/>
          </a:xfrm>
        </p:spPr>
        <p:txBody>
          <a:bodyPr/>
          <a:lstStyle/>
          <a:p>
            <a:r>
              <a:rPr lang="ru-RU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3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B27D791-0633-4D4D-9710-BD16E4E15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20368"/>
              </p:ext>
            </p:extLst>
          </p:nvPr>
        </p:nvGraphicFramePr>
        <p:xfrm>
          <a:off x="942110" y="1471460"/>
          <a:ext cx="7259780" cy="27447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14945">
                  <a:extLst>
                    <a:ext uri="{9D8B030D-6E8A-4147-A177-3AD203B41FA5}">
                      <a16:colId xmlns:a16="http://schemas.microsoft.com/office/drawing/2014/main" val="2236015536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1303200069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2530650120"/>
                    </a:ext>
                  </a:extLst>
                </a:gridCol>
                <a:gridCol w="1814945">
                  <a:extLst>
                    <a:ext uri="{9D8B030D-6E8A-4147-A177-3AD203B41FA5}">
                      <a16:colId xmlns:a16="http://schemas.microsoft.com/office/drawing/2014/main" val="2125092944"/>
                    </a:ext>
                  </a:extLst>
                </a:gridCol>
              </a:tblGrid>
              <a:tr h="550145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85082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56559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algn="ctr"/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89047"/>
                  </a:ext>
                </a:extLst>
              </a:tr>
              <a:tr h="550145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Пациент №3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/>
                        <a:t>(но с другими вершинами)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-</a:t>
                      </a:r>
                    </a:p>
                    <a:p>
                      <a:pPr algn="ctr"/>
                      <a:endParaRPr lang="ru-RU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91085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52DED6-126A-084C-B28E-09CF5097B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2" t="20703" r="10598" b="16257"/>
          <a:stretch/>
        </p:blipFill>
        <p:spPr>
          <a:xfrm>
            <a:off x="3120823" y="1539318"/>
            <a:ext cx="943177" cy="3878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A5E1F4-9E09-DF4B-BCF2-5FD47917C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38" y="1544107"/>
            <a:ext cx="447762" cy="3986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4AE462-5A5D-8D4C-9D87-D2714586B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09" y="1519741"/>
            <a:ext cx="969417" cy="447423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4E83DDC-6926-1342-9F6F-125A0FDF2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880" y="297984"/>
            <a:ext cx="5506240" cy="3962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lang="ru-RU" sz="2400" spc="-40">
                <a:latin typeface="Cambria"/>
                <a:cs typeface="Cambria"/>
              </a:rPr>
              <a:t>Пример возможной структуры графа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28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6886" y="325692"/>
            <a:ext cx="4750227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200" spc="-40">
                <a:latin typeface="Cambria"/>
                <a:cs typeface="Cambria"/>
              </a:rPr>
              <a:t>Характеристики</a:t>
            </a:r>
            <a:r>
              <a:rPr sz="3200" spc="-4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200" spc="5">
                <a:latin typeface="Cambria"/>
                <a:cs typeface="Cambria"/>
              </a:rPr>
              <a:t>и</a:t>
            </a:r>
            <a:r>
              <a:rPr sz="3200" spc="-20">
                <a:latin typeface="Cambria"/>
                <a:cs typeface="Cambria"/>
              </a:rPr>
              <a:t>с</a:t>
            </a:r>
            <a:r>
              <a:rPr sz="3200" spc="-5">
                <a:latin typeface="Cambria"/>
                <a:cs typeface="Cambria"/>
              </a:rPr>
              <a:t>п</a:t>
            </a:r>
            <a:r>
              <a:rPr sz="3200" spc="-15">
                <a:latin typeface="Cambria"/>
                <a:cs typeface="Cambria"/>
              </a:rPr>
              <a:t>о</a:t>
            </a:r>
            <a:r>
              <a:rPr sz="3200" spc="15">
                <a:latin typeface="Cambria"/>
                <a:cs typeface="Cambria"/>
              </a:rPr>
              <a:t>л</a:t>
            </a:r>
            <a:r>
              <a:rPr sz="3200">
                <a:latin typeface="Cambria"/>
                <a:cs typeface="Cambria"/>
              </a:rPr>
              <a:t>ьзу</a:t>
            </a:r>
            <a:r>
              <a:rPr sz="3200" spc="-10">
                <a:latin typeface="Cambria"/>
                <a:cs typeface="Cambria"/>
              </a:rPr>
              <a:t>е</a:t>
            </a:r>
            <a:r>
              <a:rPr sz="3200" spc="-15">
                <a:latin typeface="Cambria"/>
                <a:cs typeface="Cambria"/>
              </a:rPr>
              <a:t>м</a:t>
            </a:r>
            <a:r>
              <a:rPr sz="3200" spc="-10">
                <a:latin typeface="Cambria"/>
                <a:cs typeface="Cambria"/>
              </a:rPr>
              <a:t>ы</a:t>
            </a:r>
            <a:r>
              <a:rPr sz="3200" spc="5">
                <a:latin typeface="Cambria"/>
                <a:cs typeface="Cambria"/>
              </a:rPr>
              <a:t>е</a:t>
            </a:r>
            <a:r>
              <a:rPr sz="3200" spc="-180">
                <a:latin typeface="Cambria"/>
                <a:cs typeface="Cambria"/>
              </a:rPr>
              <a:t> </a:t>
            </a:r>
            <a:r>
              <a:rPr sz="3200" spc="15">
                <a:latin typeface="Cambria"/>
                <a:cs typeface="Cambria"/>
              </a:rPr>
              <a:t>дл</a:t>
            </a:r>
            <a:r>
              <a:rPr sz="3200" spc="350">
                <a:latin typeface="Cambria"/>
                <a:cs typeface="Cambria"/>
              </a:rPr>
              <a:t>я</a:t>
            </a:r>
            <a:r>
              <a:rPr sz="3200">
                <a:latin typeface="Cambria"/>
                <a:cs typeface="Cambria"/>
              </a:rPr>
              <a:t>г</a:t>
            </a:r>
            <a:r>
              <a:rPr sz="3200" spc="-10">
                <a:latin typeface="Cambria"/>
                <a:cs typeface="Cambria"/>
              </a:rPr>
              <a:t>р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20">
                <a:latin typeface="Cambria"/>
                <a:cs typeface="Cambria"/>
              </a:rPr>
              <a:t>ф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565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82" y="1585140"/>
            <a:ext cx="3871237" cy="3390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Коэффициент кластеризации;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b="1" dirty="0">
                <a:latin typeface="Palatino Linotype"/>
                <a:cs typeface="Palatino Linotype"/>
              </a:rPr>
              <a:t>Модульность</a:t>
            </a:r>
            <a:r>
              <a:rPr lang="en-CA" sz="1600" b="1" dirty="0">
                <a:latin typeface="Palatino Linotype"/>
                <a:cs typeface="Palatino Linotype"/>
              </a:rPr>
              <a:t>;</a:t>
            </a:r>
            <a:endParaRPr lang="ru-RU" sz="1600" b="1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смежности с весами;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Лапласа;</a:t>
            </a:r>
            <a:endParaRPr lang="en-CA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b="1" dirty="0">
                <a:latin typeface="Palatino Linotype"/>
                <a:cs typeface="Palatino Linotype"/>
              </a:rPr>
              <a:t>Ребро с наименьшим весом</a:t>
            </a:r>
            <a:r>
              <a:rPr lang="en-CA" sz="1600" b="1" dirty="0">
                <a:latin typeface="Palatino Linotype"/>
                <a:cs typeface="Palatino Linotype"/>
              </a:rPr>
              <a:t>;</a:t>
            </a:r>
            <a:endParaRPr sz="1600" b="1" dirty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en-CA" sz="1600" b="1" spc="-5" dirty="0">
                <a:latin typeface="Palatino Linotype"/>
                <a:cs typeface="Palatino Linotype"/>
              </a:rPr>
              <a:t>C</a:t>
            </a:r>
            <a:r>
              <a:rPr lang="ru-RU" sz="1600" b="1" spc="-5" dirty="0" err="1">
                <a:latin typeface="Palatino Linotype"/>
                <a:cs typeface="Palatino Linotype"/>
              </a:rPr>
              <a:t>умма</a:t>
            </a:r>
            <a:r>
              <a:rPr lang="ru-RU" sz="1600" b="1" spc="-5" dirty="0">
                <a:latin typeface="Palatino Linotype"/>
                <a:cs typeface="Palatino Linotype"/>
              </a:rPr>
              <a:t> всех ребер </a:t>
            </a:r>
            <a:r>
              <a:rPr lang="ru-RU" sz="1600" b="1" spc="-5" dirty="0" smtClean="0">
                <a:latin typeface="Palatino Linotype"/>
                <a:cs typeface="Palatino Linotype"/>
              </a:rPr>
              <a:t>графа</a:t>
            </a:r>
            <a:r>
              <a:rPr lang="en-CA" sz="1600" b="1" spc="-5" dirty="0">
                <a:latin typeface="Palatino Linotype"/>
                <a:cs typeface="Palatino Linotype"/>
              </a:rPr>
              <a:t>;</a:t>
            </a:r>
            <a:endParaRPr lang="en-CA" sz="1600" b="1" spc="-5" dirty="0" smtClean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вершин;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ребер;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Плотность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Радиус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endParaRPr lang="en-CA" sz="1600" b="1" spc="-5" dirty="0">
              <a:latin typeface="Palatino Linotype"/>
              <a:cs typeface="Palatino Linotyp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446FEE8-3BB9-6D45-B359-57924D383A8A}"/>
              </a:ext>
            </a:extLst>
          </p:cNvPr>
          <p:cNvSpPr txBox="1"/>
          <p:nvPr/>
        </p:nvSpPr>
        <p:spPr>
          <a:xfrm>
            <a:off x="4571999" y="1541016"/>
            <a:ext cx="4529159" cy="22333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Диаметр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Транзитивность;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Средний коэффициент кластеризации;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Связность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Степень </a:t>
            </a:r>
            <a:r>
              <a:rPr lang="ru-RU" sz="1600" dirty="0" err="1">
                <a:latin typeface="Palatino Linotype" panose="02040502050505030304" pitchFamily="18" charset="0"/>
                <a:cs typeface="Plantagenet Cherokee" panose="02020000000000000000" pitchFamily="18" charset="-79"/>
              </a:rPr>
              <a:t>ассортивности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Индекс Эстрады;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Размер наибольшего клика на графе;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ru-RU" dirty="0" smtClean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8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4F0DC2B-8BF7-FF4D-91BC-9D532110E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07529"/>
              </p:ext>
            </p:extLst>
          </p:nvPr>
        </p:nvGraphicFramePr>
        <p:xfrm>
          <a:off x="1165859" y="1809750"/>
          <a:ext cx="6812279" cy="19545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317">
                <a:tc>
                  <a:txBody>
                    <a:bodyPr/>
                    <a:lstStyle/>
                    <a:p>
                      <a:pPr marL="206375" marR="198755" indent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Используемая 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>
                          <a:solidFill>
                            <a:srgbClr val="383536"/>
                          </a:solidFill>
                        </a:rPr>
                        <a:t>характеристика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50825" marR="241935" indent="165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Коэффициент </a:t>
                      </a:r>
                      <a:r>
                        <a:rPr sz="1200" spc="-36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детер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м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>
                          <a:solidFill>
                            <a:srgbClr val="383536"/>
                          </a:solidFill>
                        </a:rPr>
                        <a:t>н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ац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>
                          <a:solidFill>
                            <a:srgbClr val="383536"/>
                          </a:solidFill>
                        </a:rPr>
                        <a:t>и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35">
                          <a:solidFill>
                            <a:srgbClr val="383536"/>
                          </a:solidFill>
                        </a:rPr>
                        <a:t> </a:t>
                      </a:r>
                      <a:endParaRPr lang="ru-RU" sz="1200" spc="-35">
                        <a:solidFill>
                          <a:srgbClr val="383536"/>
                        </a:solidFill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54025" marR="132080" indent="-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значимых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Модульность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0,3</a:t>
                      </a: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>
                          <a:solidFill>
                            <a:srgbClr val="383536"/>
                          </a:solidFill>
                        </a:rPr>
                        <a:t>Ребро с наименьшим весов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502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>
                          <a:solidFill>
                            <a:srgbClr val="383536"/>
                          </a:solidFill>
                        </a:rPr>
                        <a:t>Сумма</a:t>
                      </a:r>
                      <a:r>
                        <a:rPr sz="1200" spc="1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>
                          <a:solidFill>
                            <a:srgbClr val="383536"/>
                          </a:solidFill>
                        </a:rPr>
                        <a:t>всех</a:t>
                      </a:r>
                      <a:r>
                        <a:rPr sz="1200" spc="-15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10">
                          <a:solidFill>
                            <a:srgbClr val="383536"/>
                          </a:solidFill>
                        </a:rPr>
                        <a:t>путей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0,219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>
                          <a:solidFill>
                            <a:srgbClr val="383536"/>
                          </a:solidFill>
                        </a:rPr>
                        <a:t>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689B16-19F8-4847-BEE3-D8387298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99" y="428574"/>
            <a:ext cx="4302000" cy="630000"/>
          </a:xfrm>
        </p:spPr>
        <p:txBody>
          <a:bodyPr/>
          <a:lstStyle/>
          <a:p>
            <a:r>
              <a:rPr lang="ru-RU"/>
              <a:t>Результаты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7B752CB-02CA-4A46-833F-61F5E3963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256351"/>
              </p:ext>
            </p:extLst>
          </p:nvPr>
        </p:nvGraphicFramePr>
        <p:xfrm>
          <a:off x="1165860" y="1937296"/>
          <a:ext cx="6812279" cy="1060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317">
                <a:tc>
                  <a:txBody>
                    <a:bodyPr/>
                    <a:lstStyle/>
                    <a:p>
                      <a:pPr marL="206375" marR="198755" indent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50825" marR="241935" indent="165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5" dirty="0" err="1">
                          <a:solidFill>
                            <a:srgbClr val="383536"/>
                          </a:solidFill>
                        </a:rPr>
                        <a:t>Коэффициент</a:t>
                      </a:r>
                      <a:r>
                        <a:rPr sz="1200" spc="-15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детер</a:t>
                      </a:r>
                      <a:r>
                        <a:rPr sz="1200" spc="-10" dirty="0" err="1">
                          <a:solidFill>
                            <a:srgbClr val="383536"/>
                          </a:solidFill>
                        </a:rPr>
                        <a:t>м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 dirty="0" err="1">
                          <a:solidFill>
                            <a:srgbClr val="383536"/>
                          </a:solidFill>
                        </a:rPr>
                        <a:t>н</a:t>
                      </a:r>
                      <a:r>
                        <a:rPr sz="1200" spc="-5" dirty="0" err="1">
                          <a:solidFill>
                            <a:srgbClr val="383536"/>
                          </a:solidFill>
                        </a:rPr>
                        <a:t>ац</a:t>
                      </a:r>
                      <a:r>
                        <a:rPr sz="1200" spc="-10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r>
                        <a:rPr sz="1200" dirty="0" err="1">
                          <a:solidFill>
                            <a:srgbClr val="383536"/>
                          </a:solidFill>
                        </a:rPr>
                        <a:t>и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35" dirty="0">
                          <a:solidFill>
                            <a:srgbClr val="383536"/>
                          </a:solidFill>
                        </a:rPr>
                        <a:t> </a:t>
                      </a:r>
                      <a:endParaRPr lang="ru-RU" sz="1200" spc="-35" dirty="0">
                        <a:solidFill>
                          <a:srgbClr val="383536"/>
                        </a:solidFill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454025" marR="132080" indent="-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Кол-во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20" dirty="0" err="1">
                          <a:solidFill>
                            <a:srgbClr val="383536"/>
                          </a:solidFill>
                        </a:rPr>
                        <a:t>значимых</a:t>
                      </a:r>
                      <a:r>
                        <a:rPr sz="1200" spc="-2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sz="1200" spc="-360" dirty="0">
                          <a:solidFill>
                            <a:srgbClr val="383536"/>
                          </a:solidFill>
                        </a:rPr>
                        <a:t> </a:t>
                      </a:r>
                      <a:r>
                        <a:rPr lang="ru-RU" sz="1200" spc="-15" dirty="0">
                          <a:solidFill>
                            <a:srgbClr val="383536"/>
                          </a:solidFill>
                        </a:rPr>
                        <a:t>регрессоров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5">
                          <a:solidFill>
                            <a:srgbClr val="383536"/>
                          </a:solidFill>
                        </a:rPr>
                        <a:t>Общая выборка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6197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>
                          <a:solidFill>
                            <a:srgbClr val="383536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rgbClr val="383536"/>
                          </a:solidFill>
                        </a:rPr>
                        <a:t>515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spc="-5" dirty="0">
                          <a:solidFill>
                            <a:srgbClr val="383536"/>
                          </a:solidFill>
                        </a:rPr>
                        <a:t>15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200" dirty="0">
                          <a:solidFill>
                            <a:srgbClr val="383536"/>
                          </a:solidFill>
                        </a:rPr>
                        <a:t>9</a:t>
                      </a:r>
                      <a:endParaRPr sz="12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97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4" y="412071"/>
            <a:ext cx="8427332" cy="296158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6415BAA-1A90-5B4F-A38C-774720A64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AC5C054-52C0-9846-A630-35FC76E98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389636"/>
              </p:ext>
            </p:extLst>
          </p:nvPr>
        </p:nvGraphicFramePr>
        <p:xfrm>
          <a:off x="3814910" y="3569824"/>
          <a:ext cx="1257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r:id="rId5" imgW="1257300" imgH="431800" progId="Equation.DSMT4">
                  <p:embed/>
                </p:oleObj>
              </mc:Choice>
              <mc:Fallback>
                <p:oleObj r:id="rId5" imgW="1257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910" y="3569824"/>
                        <a:ext cx="12573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9B39AA9-6B12-8B4A-A76F-73245A020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861" y="30417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CBA4C-8A80-9B40-A4DC-E893DEABC418}"/>
              </a:ext>
            </a:extLst>
          </p:cNvPr>
          <p:cNvSpPr txBox="1"/>
          <p:nvPr/>
        </p:nvSpPr>
        <p:spPr>
          <a:xfrm>
            <a:off x="1270861" y="4066325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где,     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полученные значения после оценки с учетом того, что отсутствует </a:t>
            </a:r>
            <a:r>
              <a:rPr lang="en-CA" altLang="ru-RU" dirty="0" err="1">
                <a:solidFill>
                  <a:schemeClr val="tx1"/>
                </a:solidFill>
                <a:latin typeface="Footlight MT Light" panose="0204060206030A020304" pitchFamily="18" charset="0"/>
                <a:ea typeface="Times New Roman" panose="02020603050405020304" pitchFamily="18" charset="0"/>
              </a:rPr>
              <a:t>i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r>
              <a:rPr lang="ru-RU" altLang="ru-RU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ая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строка. 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5AF30C5-FE4E-0D4F-834D-39751E4FB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172255"/>
              </p:ext>
            </p:extLst>
          </p:nvPr>
        </p:nvGraphicFramePr>
        <p:xfrm>
          <a:off x="1666273" y="4128061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r:id="rId7" imgW="279400" imgH="241300" progId="Equation.DSMT4">
                  <p:embed/>
                </p:oleObj>
              </mc:Choice>
              <mc:Fallback>
                <p:oleObj r:id="rId7" imgW="279400" imgH="2413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E1BB418-06EA-E14E-BCAC-DD2F09E220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273" y="4128061"/>
                        <a:ext cx="2667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6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249027A8-1BD3-5942-8CCF-FD62851F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6600" y="1412438"/>
            <a:ext cx="8044507" cy="344745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>
                <a:latin typeface="Palatino Linotype" panose="02040502050505030304" pitchFamily="18" charset="0"/>
              </a:rPr>
              <a:t>Проведен анализ входных данных для пациентов с боковым амиотрофическим склерозом;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>
                <a:latin typeface="Palatino Linotype" panose="02040502050505030304" pitchFamily="18" charset="0"/>
              </a:rPr>
              <a:t>Написана программа на языке </a:t>
            </a:r>
            <a:r>
              <a:rPr lang="en-US" sz="1800" dirty="0">
                <a:latin typeface="Palatino Linotype" panose="02040502050505030304" pitchFamily="18" charset="0"/>
              </a:rPr>
              <a:t>Python</a:t>
            </a:r>
            <a:r>
              <a:rPr lang="ru-RU" sz="1800" dirty="0">
                <a:latin typeface="Palatino Linotype" panose="02040502050505030304" pitchFamily="18" charset="0"/>
              </a:rPr>
              <a:t> для построение графа и</a:t>
            </a:r>
            <a:r>
              <a:rPr lang="en-US" sz="1800" dirty="0">
                <a:latin typeface="Palatino Linotype" panose="02040502050505030304" pitchFamily="18" charset="0"/>
              </a:rPr>
              <a:t> </a:t>
            </a:r>
            <a:r>
              <a:rPr lang="ru-RU" sz="1800" dirty="0">
                <a:latin typeface="Palatino Linotype" panose="02040502050505030304" pitchFamily="18" charset="0"/>
              </a:rPr>
              <a:t>вычисления характеристик подграфов для обучающей выборки;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>
                <a:latin typeface="Palatino Linotype" panose="02040502050505030304" pitchFamily="18" charset="0"/>
              </a:rPr>
              <a:t>Получены оценки коэффициентов регрессии по методу наименьших квадратов;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>
                <a:latin typeface="Palatino Linotype" panose="02040502050505030304" pitchFamily="18" charset="0"/>
              </a:rPr>
              <a:t>Проанализированы качество модели и уровни значимости ее коэффициентов .</a:t>
            </a:r>
          </a:p>
          <a:p>
            <a:pPr algn="just"/>
            <a:endParaRPr lang="ru-RU" sz="1800" dirty="0">
              <a:latin typeface="Palatino Linotype" panose="0204050205050503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FD2FFD1-F471-9340-B026-B68742B2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Выводы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8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5BE1C6-E47F-4D43-ABD1-F08341BB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Дальнейшее развитие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39BB70-C816-254A-A4A7-93D0E310CBAE}"/>
              </a:ext>
            </a:extLst>
          </p:cNvPr>
          <p:cNvSpPr txBox="1"/>
          <p:nvPr/>
        </p:nvSpPr>
        <p:spPr>
          <a:xfrm>
            <a:off x="982370" y="2301592"/>
            <a:ext cx="7179259" cy="8585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800" spc="-5" dirty="0">
                <a:latin typeface="Palatino Linotype"/>
                <a:cs typeface="Palatino Linotype"/>
              </a:rPr>
              <a:t>Поиск новых характеристик графа;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800" spc="-5" dirty="0">
                <a:latin typeface="Palatino Linotype"/>
                <a:cs typeface="Palatino Linotype"/>
              </a:rPr>
              <a:t>Рассмотрение других методов машинного обучения, включая робастные методы.</a:t>
            </a:r>
            <a:endParaRPr lang="en-CA" sz="1800" spc="-5" dirty="0">
              <a:latin typeface="Palatino Linotype"/>
              <a:cs typeface="Palatino Linotype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2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 txBox="1">
            <a:spLocks/>
          </p:cNvSpPr>
          <p:nvPr/>
        </p:nvSpPr>
        <p:spPr>
          <a:xfrm>
            <a:off x="841336" y="1184449"/>
            <a:ext cx="7461328" cy="97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ru-RU" sz="1800" b="1"/>
              <a:t>Боковой амиотрофический склероз</a:t>
            </a:r>
          </a:p>
          <a:p>
            <a:r>
              <a:rPr lang="ru-RU" sz="1800">
                <a:latin typeface="Times New Roman" panose="02020603050405020304" pitchFamily="18" charset="0"/>
                <a:ea typeface="Calibri" panose="020F0502020204030204" pitchFamily="34" charset="0"/>
              </a:rPr>
              <a:t>неизлечимое дегенеративное заболевание центральной нервной системы, приводящее к параличам и последующей атрофии мышц. </a:t>
            </a:r>
            <a:endParaRPr lang="ru-RU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0C578-6191-7E40-B8CA-6CA203B3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71" y="2494350"/>
            <a:ext cx="4141052" cy="71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0E33E4-C359-084B-A9FE-176E6C74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71" y="3471415"/>
            <a:ext cx="6007255" cy="97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3013960" y="4744778"/>
            <a:ext cx="3086100" cy="274637"/>
          </a:xfrm>
        </p:spPr>
        <p:txBody>
          <a:bodyPr/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8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D5FBB1-360C-004A-82BC-DBEFCDA9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Публикации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2D9330F-416F-C746-911D-04C6E64D7810}"/>
              </a:ext>
            </a:extLst>
          </p:cNvPr>
          <p:cNvSpPr txBox="1"/>
          <p:nvPr/>
        </p:nvSpPr>
        <p:spPr>
          <a:xfrm>
            <a:off x="343479" y="2123135"/>
            <a:ext cx="8539844" cy="109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algn="just">
              <a:spcBef>
                <a:spcPts val="114"/>
              </a:spcBef>
              <a:tabLst>
                <a:tab pos="356235" algn="l"/>
              </a:tabLst>
            </a:pPr>
            <a:r>
              <a:rPr lang="ru-RU" dirty="0" err="1">
                <a:latin typeface="Palatino Linotype" panose="02040502050505030304" pitchFamily="18" charset="0"/>
              </a:rPr>
              <a:t>Воронкина</a:t>
            </a:r>
            <a:r>
              <a:rPr lang="ru-RU" dirty="0">
                <a:latin typeface="Palatino Linotype" panose="02040502050505030304" pitchFamily="18" charset="0"/>
              </a:rPr>
              <a:t> Д. К. Оценка времени дожития пациентов с боковым амиотрофическим склерозом на основе характеристик графа водородных связей / Д. К. </a:t>
            </a:r>
            <a:r>
              <a:rPr lang="ru-RU" dirty="0" err="1">
                <a:latin typeface="Palatino Linotype" panose="02040502050505030304" pitchFamily="18" charset="0"/>
              </a:rPr>
              <a:t>Воронкина</a:t>
            </a:r>
            <a:r>
              <a:rPr lang="ru-RU" dirty="0">
                <a:latin typeface="Palatino Linotype" panose="02040502050505030304" pitchFamily="18" charset="0"/>
              </a:rPr>
              <a:t> ; науч. рук. В. С. Тимофеев. - Текст : непосредственный // Наука. Технологии. Инновации : сб. науч. тр. 15 </a:t>
            </a:r>
            <a:r>
              <a:rPr lang="ru-RU" dirty="0" err="1">
                <a:latin typeface="Palatino Linotype" panose="02040502050505030304" pitchFamily="18" charset="0"/>
              </a:rPr>
              <a:t>Всерос</a:t>
            </a:r>
            <a:r>
              <a:rPr lang="ru-RU" dirty="0">
                <a:latin typeface="Palatino Linotype" panose="02040502050505030304" pitchFamily="18" charset="0"/>
              </a:rPr>
              <a:t>. науч. </a:t>
            </a:r>
            <a:r>
              <a:rPr lang="ru-RU" dirty="0" err="1">
                <a:latin typeface="Palatino Linotype" panose="02040502050505030304" pitchFamily="18" charset="0"/>
              </a:rPr>
              <a:t>конф</a:t>
            </a:r>
            <a:r>
              <a:rPr lang="ru-RU" dirty="0">
                <a:latin typeface="Palatino Linotype" panose="02040502050505030304" pitchFamily="18" charset="0"/>
              </a:rPr>
              <a:t>. молодых ученых, </a:t>
            </a:r>
            <a:r>
              <a:rPr lang="ru-RU" dirty="0" err="1">
                <a:latin typeface="Palatino Linotype" panose="02040502050505030304" pitchFamily="18" charset="0"/>
              </a:rPr>
              <a:t>посвящ</a:t>
            </a:r>
            <a:r>
              <a:rPr lang="ru-RU" dirty="0">
                <a:latin typeface="Palatino Linotype" panose="02040502050505030304" pitchFamily="18" charset="0"/>
              </a:rPr>
              <a:t>. Году науки и технологий в России, Новосибирск, 6–10 дек. 2021 г. : в 10 ч. – Новосибирск : Изд-во НГТУ, 2021. – Ч. 2. – С. 248–251. </a:t>
            </a:r>
            <a:endParaRPr lang="en-CA" sz="1800" spc="-5" dirty="0">
              <a:latin typeface="Palatino Linotype" panose="02040502050505030304" pitchFamily="18" charset="0"/>
              <a:cs typeface="Palatino Linotype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1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508248" y="2292771"/>
            <a:ext cx="5919686" cy="1624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1" dirty="0"/>
              <a:t>Построение модели времени дожития пациентов с боковым амиотрофическим склерозом на основе графов </a:t>
            </a:r>
            <a:r>
              <a:rPr lang="ru-RU" sz="2800" b="1"/>
              <a:t>водородных связей</a:t>
            </a:r>
            <a:endParaRPr sz="5400" b="1" dirty="0">
              <a:latin typeface="Tiger Expert" panose="020703000202050204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51855F-0405-4DCD-934C-7B4BF09AC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237" y="4000127"/>
            <a:ext cx="3273526" cy="479682"/>
          </a:xfrm>
        </p:spPr>
        <p:txBody>
          <a:bodyPr/>
          <a:lstStyle/>
          <a:p>
            <a:r>
              <a:rPr lang="ru-RU" sz="1100" dirty="0" err="1"/>
              <a:t>Воронкина</a:t>
            </a:r>
            <a:r>
              <a:rPr lang="ru-RU" sz="1100"/>
              <a:t> Д.К, ФПМИ НГТУ.</a:t>
            </a:r>
          </a:p>
          <a:p>
            <a:r>
              <a:rPr lang="ru-RU" sz="1100"/>
              <a:t>Научный руководитель: Тимофеев В.С </a:t>
            </a:r>
            <a:r>
              <a:rPr lang="ru-RU" sz="1100" err="1"/>
              <a:t>д.т.н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6601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473200" y="475126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alatino Linotype" panose="02040502050505030304" pitchFamily="18" charset="0"/>
                <a:cs typeface="Teko Light" panose="020B0604020202020204" charset="0"/>
              </a:rPr>
              <a:t>Структура данных</a:t>
            </a:r>
            <a:endParaRPr sz="2800">
              <a:latin typeface="Palatino Linotype" panose="02040502050505030304" pitchFamily="18" charset="0"/>
              <a:cs typeface="Teko Light" panose="020B060402020202020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B725E80-3445-4C11-9195-F0337D713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19832"/>
              </p:ext>
            </p:extLst>
          </p:nvPr>
        </p:nvGraphicFramePr>
        <p:xfrm>
          <a:off x="2063575" y="1520765"/>
          <a:ext cx="5722449" cy="11711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07483">
                  <a:extLst>
                    <a:ext uri="{9D8B030D-6E8A-4147-A177-3AD203B41FA5}">
                      <a16:colId xmlns:a16="http://schemas.microsoft.com/office/drawing/2014/main" val="3476473032"/>
                    </a:ext>
                  </a:extLst>
                </a:gridCol>
                <a:gridCol w="1907483">
                  <a:extLst>
                    <a:ext uri="{9D8B030D-6E8A-4147-A177-3AD203B41FA5}">
                      <a16:colId xmlns:a16="http://schemas.microsoft.com/office/drawing/2014/main" val="3485094995"/>
                    </a:ext>
                  </a:extLst>
                </a:gridCol>
                <a:gridCol w="1907483">
                  <a:extLst>
                    <a:ext uri="{9D8B030D-6E8A-4147-A177-3AD203B41FA5}">
                      <a16:colId xmlns:a16="http://schemas.microsoft.com/office/drawing/2014/main" val="2054877633"/>
                    </a:ext>
                  </a:extLst>
                </a:gridCol>
              </a:tblGrid>
              <a:tr h="348154">
                <a:tc>
                  <a:txBody>
                    <a:bodyPr/>
                    <a:lstStyle/>
                    <a:p>
                      <a:pPr algn="ctr"/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u="none">
                          <a:effectLst/>
                        </a:rPr>
                        <a:t>A4T</a:t>
                      </a:r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u="none">
                          <a:effectLst/>
                        </a:rPr>
                        <a:t>A4V</a:t>
                      </a:r>
                      <a:endParaRPr lang="en-CA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768036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4.A@N-20.A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0.821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0.851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768033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5.A@N-150.A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0.906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0.974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51615"/>
                  </a:ext>
                </a:extLst>
              </a:tr>
              <a:tr h="204796">
                <a:tc>
                  <a:txBody>
                    <a:bodyPr/>
                    <a:lstStyle/>
                    <a:p>
                      <a:pPr algn="ctr"/>
                      <a:r>
                        <a:rPr lang="en-CA" sz="1200" u="sng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6.A@N-18.A</a:t>
                      </a:r>
                      <a:r>
                        <a:rPr lang="en-CA" sz="1200" u="sng">
                          <a:effectLst/>
                        </a:rPr>
                        <a:t>@O</a:t>
                      </a:r>
                      <a:endParaRPr lang="en-CA" sz="1200" u="sng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0.928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u="none">
                          <a:effectLst/>
                        </a:rPr>
                        <a:t>0.899</a:t>
                      </a:r>
                      <a:endParaRPr lang="ru-RU" sz="1200" u="none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41436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3DDED61-251E-4783-96CE-D26AE759E2B3}"/>
              </a:ext>
            </a:extLst>
          </p:cNvPr>
          <p:cNvCxnSpPr>
            <a:cxnSpLocks/>
          </p:cNvCxnSpPr>
          <p:nvPr/>
        </p:nvCxnSpPr>
        <p:spPr>
          <a:xfrm flipH="1" flipV="1">
            <a:off x="4802400" y="2691879"/>
            <a:ext cx="813600" cy="83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20E4D06-4D9C-49C5-A442-A9E89E5EC21B}"/>
              </a:ext>
            </a:extLst>
          </p:cNvPr>
          <p:cNvCxnSpPr>
            <a:cxnSpLocks/>
          </p:cNvCxnSpPr>
          <p:nvPr/>
        </p:nvCxnSpPr>
        <p:spPr>
          <a:xfrm flipV="1">
            <a:off x="5616000" y="2691879"/>
            <a:ext cx="691200" cy="83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945CC3-3442-45C3-96C0-23ABE4BA0061}"/>
              </a:ext>
            </a:extLst>
          </p:cNvPr>
          <p:cNvSpPr txBox="1"/>
          <p:nvPr/>
        </p:nvSpPr>
        <p:spPr>
          <a:xfrm>
            <a:off x="5018400" y="3523157"/>
            <a:ext cx="3513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Столбцы, содержащие веса соответствующих ребер. Каждый столбец представляет информацию по одному пациенту.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51A0D71-78DD-4DBD-9A6B-081E463A0E12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1721644" y="2106322"/>
            <a:ext cx="341931" cy="58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F78DEC-6223-40F4-B401-6B2A24B8A841}"/>
              </a:ext>
            </a:extLst>
          </p:cNvPr>
          <p:cNvSpPr txBox="1"/>
          <p:nvPr/>
        </p:nvSpPr>
        <p:spPr>
          <a:xfrm>
            <a:off x="252845" y="2276521"/>
            <a:ext cx="146879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Столбец с информацией о ребрах: донор-акцептор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CDFEF58D-8E0C-473E-84E4-4298C77A82A8}"/>
              </a:ext>
            </a:extLst>
          </p:cNvPr>
          <p:cNvCxnSpPr>
            <a:cxnSpLocks/>
          </p:cNvCxnSpPr>
          <p:nvPr/>
        </p:nvCxnSpPr>
        <p:spPr>
          <a:xfrm rot="5400000">
            <a:off x="2273555" y="2837519"/>
            <a:ext cx="551328" cy="2727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DAE42747-A817-4C16-B9AC-C3C9BE0EF7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4600" y="2864558"/>
            <a:ext cx="555544" cy="214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30B671-4087-460D-9667-89543242B0BD}"/>
              </a:ext>
            </a:extLst>
          </p:cNvPr>
          <p:cNvSpPr txBox="1"/>
          <p:nvPr/>
        </p:nvSpPr>
        <p:spPr>
          <a:xfrm>
            <a:off x="2093663" y="3238959"/>
            <a:ext cx="65287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Донор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0F6CA5-3F89-4D4B-BFDF-986F6DB4C8E9}"/>
              </a:ext>
            </a:extLst>
          </p:cNvPr>
          <p:cNvSpPr txBox="1"/>
          <p:nvPr/>
        </p:nvSpPr>
        <p:spPr>
          <a:xfrm>
            <a:off x="3233700" y="3249558"/>
            <a:ext cx="9711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>
                <a:latin typeface="Palatino Linotype" panose="02040502050505030304" pitchFamily="18" charset="0"/>
                <a:cs typeface="Teko Light" panose="020B0604020202020204" charset="0"/>
              </a:rPr>
              <a:t>Акцептор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39495"/>
            <a:ext cx="7900670" cy="695325"/>
          </a:xfrm>
          <a:custGeom>
            <a:avLst/>
            <a:gdLst/>
            <a:ahLst/>
            <a:cxnLst/>
            <a:rect l="l" t="t" r="r" b="b"/>
            <a:pathLst>
              <a:path w="7900670" h="695325">
                <a:moveTo>
                  <a:pt x="7552944" y="0"/>
                </a:moveTo>
                <a:lnTo>
                  <a:pt x="0" y="0"/>
                </a:lnTo>
                <a:lnTo>
                  <a:pt x="0" y="694943"/>
                </a:lnTo>
                <a:lnTo>
                  <a:pt x="7552944" y="694943"/>
                </a:lnTo>
                <a:lnTo>
                  <a:pt x="7600092" y="691771"/>
                </a:lnTo>
                <a:lnTo>
                  <a:pt x="7645313" y="682531"/>
                </a:lnTo>
                <a:lnTo>
                  <a:pt x="7688193" y="667637"/>
                </a:lnTo>
                <a:lnTo>
                  <a:pt x="7728316" y="647502"/>
                </a:lnTo>
                <a:lnTo>
                  <a:pt x="7765271" y="622541"/>
                </a:lnTo>
                <a:lnTo>
                  <a:pt x="7798641" y="593169"/>
                </a:lnTo>
                <a:lnTo>
                  <a:pt x="7828013" y="559799"/>
                </a:lnTo>
                <a:lnTo>
                  <a:pt x="7852974" y="522844"/>
                </a:lnTo>
                <a:lnTo>
                  <a:pt x="7873109" y="482721"/>
                </a:lnTo>
                <a:lnTo>
                  <a:pt x="7888003" y="439841"/>
                </a:lnTo>
                <a:lnTo>
                  <a:pt x="7897243" y="394620"/>
                </a:lnTo>
                <a:lnTo>
                  <a:pt x="7900416" y="347471"/>
                </a:lnTo>
                <a:lnTo>
                  <a:pt x="7897243" y="300323"/>
                </a:lnTo>
                <a:lnTo>
                  <a:pt x="7888003" y="255102"/>
                </a:lnTo>
                <a:lnTo>
                  <a:pt x="7873109" y="212222"/>
                </a:lnTo>
                <a:lnTo>
                  <a:pt x="7852974" y="172099"/>
                </a:lnTo>
                <a:lnTo>
                  <a:pt x="7828013" y="135144"/>
                </a:lnTo>
                <a:lnTo>
                  <a:pt x="7798641" y="101774"/>
                </a:lnTo>
                <a:lnTo>
                  <a:pt x="7765271" y="72402"/>
                </a:lnTo>
                <a:lnTo>
                  <a:pt x="7728316" y="47441"/>
                </a:lnTo>
                <a:lnTo>
                  <a:pt x="7688193" y="27306"/>
                </a:lnTo>
                <a:lnTo>
                  <a:pt x="7645313" y="12412"/>
                </a:lnTo>
                <a:lnTo>
                  <a:pt x="7600092" y="3172"/>
                </a:lnTo>
                <a:lnTo>
                  <a:pt x="7552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8159" y="310895"/>
            <a:ext cx="91440" cy="86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5904" y="310895"/>
            <a:ext cx="91440" cy="868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3647" y="310895"/>
            <a:ext cx="91440" cy="86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8159" y="493776"/>
            <a:ext cx="91440" cy="914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5904" y="493776"/>
            <a:ext cx="91440" cy="914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3647" y="493776"/>
            <a:ext cx="91440" cy="914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8159" y="681227"/>
            <a:ext cx="91440" cy="868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5904" y="681227"/>
            <a:ext cx="91440" cy="868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3647" y="681227"/>
            <a:ext cx="91440" cy="8686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2276" y="595960"/>
            <a:ext cx="3522345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b="1" spc="-5">
                <a:latin typeface="Palatino Linotype"/>
                <a:cs typeface="Palatino Linotype"/>
              </a:rPr>
              <a:t>Модель</a:t>
            </a:r>
            <a:r>
              <a:rPr sz="3000" b="1" spc="-45">
                <a:latin typeface="Palatino Linotype"/>
                <a:cs typeface="Palatino Linotype"/>
              </a:rPr>
              <a:t> </a:t>
            </a:r>
            <a:r>
              <a:rPr sz="3000" b="1" spc="-15">
                <a:latin typeface="Palatino Linotype"/>
                <a:cs typeface="Palatino Linotype"/>
              </a:rPr>
              <a:t>регрессии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991" y="1370202"/>
            <a:ext cx="6594475" cy="274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70534" algn="ctr">
              <a:lnSpc>
                <a:spcPct val="100000"/>
              </a:lnSpc>
              <a:spcBef>
                <a:spcPts val="114"/>
              </a:spcBef>
            </a:pP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сс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ива</a:t>
            </a:r>
            <a:r>
              <a:rPr sz="2000" b="1" spc="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sz="2000" b="1" spc="-2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spc="-9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урав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</a:t>
            </a:r>
            <a:r>
              <a:rPr sz="2000" b="1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sz="2000" b="1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>
              <a:lnSpc>
                <a:spcPct val="100000"/>
              </a:lnSpc>
            </a:pP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𝑌</a:t>
            </a:r>
            <a:r>
              <a:rPr sz="2000" spc="1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0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𝑋𝐵</a:t>
            </a:r>
            <a:r>
              <a:rPr sz="20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sz="20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𝐸</a:t>
            </a:r>
            <a:r>
              <a:rPr sz="2000" spc="3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4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800" spc="-3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r>
              <a:rPr sz="18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объясняющих</a:t>
            </a:r>
            <a:r>
              <a:rPr sz="18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составленная</a:t>
            </a:r>
            <a:r>
              <a:rPr sz="1800" spc="9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lnSpc>
                <a:spcPct val="100000"/>
              </a:lnSpc>
            </a:pP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вычисленных</a:t>
            </a:r>
            <a:r>
              <a:rPr sz="1800" spc="5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</a:t>
            </a:r>
            <a:r>
              <a:rPr lang="ru-RU"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графа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8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r>
              <a:rPr sz="1800" spc="-2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наблюдаемых</a:t>
            </a:r>
            <a:r>
              <a:rPr sz="1800" spc="4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</a:t>
            </a:r>
            <a:r>
              <a:rPr sz="1800" spc="-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3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составленный</a:t>
            </a:r>
            <a:r>
              <a:rPr sz="1800" spc="7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sz="1800" spc="-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34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дожития</a:t>
            </a:r>
            <a:r>
              <a:rPr sz="1800" spc="-6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пациентов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sz="1800" spc="2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неизвестные</a:t>
            </a:r>
            <a:r>
              <a:rPr sz="1800" spc="6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коэффициенты</a:t>
            </a:r>
            <a:r>
              <a:rPr sz="1800" spc="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" sz="1800" i="1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800" spc="-1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случайная</a:t>
            </a:r>
            <a:r>
              <a:rPr sz="1800" spc="10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ошибка</a:t>
            </a:r>
            <a:r>
              <a:rPr sz="1800" spc="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 err="1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</a:t>
            </a:r>
            <a:r>
              <a:rPr sz="1800" spc="-5" dirty="0">
                <a:solidFill>
                  <a:srgbClr val="3835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3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BCFEE6-CBFA-41B0-9E3A-D564B1EA5B80}"/>
              </a:ext>
            </a:extLst>
          </p:cNvPr>
          <p:cNvSpPr/>
          <p:nvPr/>
        </p:nvSpPr>
        <p:spPr>
          <a:xfrm>
            <a:off x="3641650" y="1518408"/>
            <a:ext cx="166475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3200">
                <a:latin typeface="Palatino Linotype" panose="02040502050505030304" pitchFamily="18" charset="0"/>
                <a:cs typeface="Teko Light" panose="020B0604020202020204" charset="0"/>
              </a:rPr>
              <a:t>6.</a:t>
            </a:r>
            <a:r>
              <a:rPr lang="en-CA" sz="3200">
                <a:latin typeface="Palatino Linotype" panose="02040502050505030304" pitchFamily="18" charset="0"/>
                <a:cs typeface="Teko Light" panose="020B0604020202020204" charset="0"/>
              </a:rPr>
              <a:t>A@N</a:t>
            </a:r>
            <a:endParaRPr lang="ru-RU" sz="3200">
              <a:latin typeface="Palatino Linotype" panose="02040502050505030304" pitchFamily="18" charset="0"/>
              <a:cs typeface="Teko Light" panose="020B0604020202020204" charset="0"/>
            </a:endParaRPr>
          </a:p>
        </p:txBody>
      </p:sp>
      <p:sp>
        <p:nvSpPr>
          <p:cNvPr id="7" name="Google Shape;135;p28">
            <a:extLst>
              <a:ext uri="{FF2B5EF4-FFF2-40B4-BE49-F238E27FC236}">
                <a16:creationId xmlns:a16="http://schemas.microsoft.com/office/drawing/2014/main" id="{57B8CEDE-8235-483A-9503-071356DCDE5A}"/>
              </a:ext>
            </a:extLst>
          </p:cNvPr>
          <p:cNvSpPr txBox="1">
            <a:spLocks/>
          </p:cNvSpPr>
          <p:nvPr/>
        </p:nvSpPr>
        <p:spPr>
          <a:xfrm>
            <a:off x="3794400" y="42866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60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Teko Light"/>
              <a:buNone/>
              <a:defRPr sz="5200" b="0" i="0" u="none" strike="noStrike" cap="none">
                <a:solidFill>
                  <a:schemeClr val="l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ru-RU" sz="2800">
                <a:latin typeface="Palatino Linotype" panose="02040502050505030304" pitchFamily="18" charset="0"/>
                <a:cs typeface="Teko Light" panose="020B0604020202020204" charset="0"/>
              </a:rPr>
              <a:t>Интерпретация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18E537A-0DFE-4904-942B-04C8EDD93519}"/>
              </a:ext>
            </a:extLst>
          </p:cNvPr>
          <p:cNvCxnSpPr>
            <a:cxnSpLocks/>
          </p:cNvCxnSpPr>
          <p:nvPr/>
        </p:nvCxnSpPr>
        <p:spPr>
          <a:xfrm flipH="1">
            <a:off x="2368925" y="1972800"/>
            <a:ext cx="1425475" cy="90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299990B-1084-434D-A3A7-EC6865ABBA88}"/>
              </a:ext>
            </a:extLst>
          </p:cNvPr>
          <p:cNvCxnSpPr/>
          <p:nvPr/>
        </p:nvCxnSpPr>
        <p:spPr>
          <a:xfrm flipH="1">
            <a:off x="3794400" y="1980000"/>
            <a:ext cx="417600" cy="114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EA3BED1-684D-4AF5-A7E0-547134186A8A}"/>
              </a:ext>
            </a:extLst>
          </p:cNvPr>
          <p:cNvCxnSpPr>
            <a:cxnSpLocks/>
          </p:cNvCxnSpPr>
          <p:nvPr/>
        </p:nvCxnSpPr>
        <p:spPr>
          <a:xfrm>
            <a:off x="5011200" y="2030400"/>
            <a:ext cx="561600" cy="104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587B9-EA5A-4CC3-B330-73025182285E}"/>
              </a:ext>
            </a:extLst>
          </p:cNvPr>
          <p:cNvSpPr txBox="1"/>
          <p:nvPr/>
        </p:nvSpPr>
        <p:spPr>
          <a:xfrm>
            <a:off x="1314002" y="2705860"/>
            <a:ext cx="1792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Позиция аминокислотного остатка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773BA-E630-41D9-B86E-482490A8FA44}"/>
              </a:ext>
            </a:extLst>
          </p:cNvPr>
          <p:cNvSpPr txBox="1"/>
          <p:nvPr/>
        </p:nvSpPr>
        <p:spPr>
          <a:xfrm>
            <a:off x="3041287" y="3097584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Имя субъединицы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2EAB1-48C4-49CD-BBE6-6D231F87FA5D}"/>
              </a:ext>
            </a:extLst>
          </p:cNvPr>
          <p:cNvSpPr txBox="1"/>
          <p:nvPr/>
        </p:nvSpPr>
        <p:spPr>
          <a:xfrm>
            <a:off x="5205600" y="302266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Palatino Linotype" panose="02040502050505030304" pitchFamily="18" charset="0"/>
                <a:cs typeface="Teko Light" panose="020B0604020202020204" charset="0"/>
              </a:rPr>
              <a:t>Название атома</a:t>
            </a:r>
          </a:p>
        </p:txBody>
      </p:sp>
      <p:sp>
        <p:nvSpPr>
          <p:cNvPr id="11" name="Нижний колонтитул 16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1. В качестве вершины выступает водородная связь полностью.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4.A@N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r>
              <a:rPr lang="en-CA" u="sng">
                <a:solidFill>
                  <a:schemeClr val="bg1"/>
                </a:solidFill>
              </a:rPr>
              <a:t>@O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803033-FBAD-424A-9F5E-86728A4D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48" y="383054"/>
            <a:ext cx="4784639" cy="42814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2DA42-49C9-2B4F-9A70-1822602D62A7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1 – Пример графа для одного из пациентов.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184323" y="4760445"/>
            <a:ext cx="3086100" cy="274637"/>
          </a:xfrm>
        </p:spPr>
        <p:txBody>
          <a:bodyPr/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2. В качестве вершины выступает позиция аминокислотного остатка с субъединицей.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4.A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20.A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56817D-1E22-0A43-B858-F75500CF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07" y="337728"/>
            <a:ext cx="4911570" cy="42579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9BE5E-00FE-5742-B8DA-1033670731CF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2 – Пример графа для одного из пациентов.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184323" y="4760445"/>
            <a:ext cx="3086100" cy="274637"/>
          </a:xfrm>
        </p:spPr>
        <p:txBody>
          <a:bodyPr/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-1853308">
            <a:off x="88503" y="840762"/>
            <a:ext cx="4210670" cy="150810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72249" y="1887696"/>
            <a:ext cx="931537" cy="918861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007743" y="383054"/>
            <a:ext cx="904762" cy="875399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184323" y="3567332"/>
            <a:ext cx="4387677" cy="78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alatino Linotype" panose="02040502050505030304" pitchFamily="18" charset="0"/>
              </a:rPr>
              <a:t>3. В качестве вершины выступает атом с субъединицей.</a:t>
            </a:r>
            <a:endParaRPr sz="2000">
              <a:latin typeface="Palatino Linotype" panose="02040502050505030304" pitchFamily="18" charset="0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482548" y="2179550"/>
            <a:ext cx="1110937" cy="33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lt1"/>
                </a:solidFill>
              </a:rPr>
              <a:t>A@N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2941016" y="582328"/>
            <a:ext cx="1038216" cy="47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r>
              <a:rPr lang="en-CA" u="sng">
                <a:solidFill>
                  <a:schemeClr val="bg1"/>
                </a:solidFill>
              </a:rPr>
              <a:t>@O</a:t>
            </a:r>
            <a:endParaRPr sz="3000" u="sng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C920D-25FD-5141-AA8F-C0F5AE555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28" y="582328"/>
            <a:ext cx="5047172" cy="384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4824B-77D3-5647-9967-66AB55BB8B4F}"/>
              </a:ext>
            </a:extLst>
          </p:cNvPr>
          <p:cNvSpPr txBox="1"/>
          <p:nvPr/>
        </p:nvSpPr>
        <p:spPr>
          <a:xfrm>
            <a:off x="4572000" y="4606557"/>
            <a:ext cx="450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>
                    <a:lumMod val="50000"/>
                  </a:schemeClr>
                </a:solidFill>
              </a:rPr>
              <a:t>Рис. 3 – Пример графа для одного из пациентов.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50435" y="4760445"/>
            <a:ext cx="3086100" cy="274637"/>
          </a:xfrm>
        </p:spPr>
        <p:txBody>
          <a:bodyPr/>
          <a:lstStyle/>
          <a:p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6886" y="325692"/>
            <a:ext cx="4750227" cy="101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200" spc="-40">
                <a:latin typeface="Cambria"/>
                <a:cs typeface="Cambria"/>
              </a:rPr>
              <a:t>Характеристики</a:t>
            </a:r>
            <a:r>
              <a:rPr sz="3200" spc="-4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200" spc="5">
                <a:latin typeface="Cambria"/>
                <a:cs typeface="Cambria"/>
              </a:rPr>
              <a:t>и</a:t>
            </a:r>
            <a:r>
              <a:rPr sz="3200" spc="-20">
                <a:latin typeface="Cambria"/>
                <a:cs typeface="Cambria"/>
              </a:rPr>
              <a:t>с</a:t>
            </a:r>
            <a:r>
              <a:rPr sz="3200" spc="-5">
                <a:latin typeface="Cambria"/>
                <a:cs typeface="Cambria"/>
              </a:rPr>
              <a:t>п</a:t>
            </a:r>
            <a:r>
              <a:rPr sz="3200" spc="-15">
                <a:latin typeface="Cambria"/>
                <a:cs typeface="Cambria"/>
              </a:rPr>
              <a:t>о</a:t>
            </a:r>
            <a:r>
              <a:rPr sz="3200" spc="15">
                <a:latin typeface="Cambria"/>
                <a:cs typeface="Cambria"/>
              </a:rPr>
              <a:t>л</a:t>
            </a:r>
            <a:r>
              <a:rPr sz="3200">
                <a:latin typeface="Cambria"/>
                <a:cs typeface="Cambria"/>
              </a:rPr>
              <a:t>ьзу</a:t>
            </a:r>
            <a:r>
              <a:rPr sz="3200" spc="-10">
                <a:latin typeface="Cambria"/>
                <a:cs typeface="Cambria"/>
              </a:rPr>
              <a:t>е</a:t>
            </a:r>
            <a:r>
              <a:rPr sz="3200" spc="-15">
                <a:latin typeface="Cambria"/>
                <a:cs typeface="Cambria"/>
              </a:rPr>
              <a:t>м</a:t>
            </a:r>
            <a:r>
              <a:rPr sz="3200" spc="-10">
                <a:latin typeface="Cambria"/>
                <a:cs typeface="Cambria"/>
              </a:rPr>
              <a:t>ы</a:t>
            </a:r>
            <a:r>
              <a:rPr sz="3200" spc="5">
                <a:latin typeface="Cambria"/>
                <a:cs typeface="Cambria"/>
              </a:rPr>
              <a:t>е</a:t>
            </a:r>
            <a:r>
              <a:rPr sz="3200" spc="-180">
                <a:latin typeface="Cambria"/>
                <a:cs typeface="Cambria"/>
              </a:rPr>
              <a:t> </a:t>
            </a:r>
            <a:r>
              <a:rPr sz="3200" spc="15">
                <a:latin typeface="Cambria"/>
                <a:cs typeface="Cambria"/>
              </a:rPr>
              <a:t>дл</a:t>
            </a:r>
            <a:r>
              <a:rPr sz="3200" spc="350">
                <a:latin typeface="Cambria"/>
                <a:cs typeface="Cambria"/>
              </a:rPr>
              <a:t>я</a:t>
            </a:r>
            <a:r>
              <a:rPr sz="3200">
                <a:latin typeface="Cambria"/>
                <a:cs typeface="Cambria"/>
              </a:rPr>
              <a:t>г</a:t>
            </a:r>
            <a:r>
              <a:rPr sz="3200" spc="-10">
                <a:latin typeface="Cambria"/>
                <a:cs typeface="Cambria"/>
              </a:rPr>
              <a:t>р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20">
                <a:latin typeface="Cambria"/>
                <a:cs typeface="Cambria"/>
              </a:rPr>
              <a:t>ф</a:t>
            </a:r>
            <a:r>
              <a:rPr sz="3200">
                <a:latin typeface="Cambria"/>
                <a:cs typeface="Cambria"/>
              </a:rPr>
              <a:t>а</a:t>
            </a:r>
            <a:r>
              <a:rPr sz="3200" spc="-565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82" y="1585140"/>
            <a:ext cx="3871237" cy="3390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Коэффициент кластеризации;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Модульность</a:t>
            </a:r>
            <a:r>
              <a:rPr lang="en-CA" sz="1600" dirty="0">
                <a:latin typeface="Palatino Linotype"/>
                <a:cs typeface="Palatino Linotype"/>
              </a:rPr>
              <a:t>;</a:t>
            </a:r>
            <a:endParaRPr lang="ru-RU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смежности с весами;</a:t>
            </a: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Определитель матрицы Лапласа;</a:t>
            </a:r>
            <a:endParaRPr lang="en-CA" sz="1600" dirty="0">
              <a:latin typeface="Palatino Linotype"/>
              <a:cs typeface="Palatino Linotype"/>
            </a:endParaRPr>
          </a:p>
          <a:p>
            <a:pPr marL="355600" indent="-343535" algn="just"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>
                <a:latin typeface="Palatino Linotype"/>
                <a:cs typeface="Palatino Linotype"/>
              </a:rPr>
              <a:t>Ребро с наименьшим весом</a:t>
            </a:r>
            <a:r>
              <a:rPr lang="en-CA" sz="1600" dirty="0">
                <a:latin typeface="Palatino Linotype"/>
                <a:cs typeface="Palatino Linotype"/>
              </a:rPr>
              <a:t>;</a:t>
            </a:r>
            <a:endParaRPr sz="1600" dirty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en-CA" sz="1600" spc="-5" dirty="0">
                <a:latin typeface="Palatino Linotype"/>
                <a:cs typeface="Palatino Linotype"/>
              </a:rPr>
              <a:t>C</a:t>
            </a:r>
            <a:r>
              <a:rPr lang="ru-RU" sz="1600" spc="-5" dirty="0" err="1">
                <a:latin typeface="Palatino Linotype"/>
                <a:cs typeface="Palatino Linotype"/>
              </a:rPr>
              <a:t>умма</a:t>
            </a:r>
            <a:r>
              <a:rPr lang="ru-RU" sz="1600" spc="-5" dirty="0">
                <a:latin typeface="Palatino Linotype"/>
                <a:cs typeface="Palatino Linotype"/>
              </a:rPr>
              <a:t> всех ребер </a:t>
            </a:r>
            <a:r>
              <a:rPr lang="ru-RU" sz="1600" spc="-5" dirty="0" smtClean="0">
                <a:latin typeface="Palatino Linotype"/>
                <a:cs typeface="Palatino Linotype"/>
              </a:rPr>
              <a:t>графа</a:t>
            </a:r>
            <a:r>
              <a:rPr lang="en-CA" sz="1600" dirty="0" smtClean="0">
                <a:latin typeface="Palatino Linotype"/>
                <a:cs typeface="Palatino Linotype"/>
              </a:rPr>
              <a:t>;</a:t>
            </a:r>
            <a:endParaRPr lang="en-CA" sz="1600" spc="-5" dirty="0" smtClean="0">
              <a:latin typeface="Palatino Linotype"/>
              <a:cs typeface="Palatino Linotype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вершин;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Количество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ребер;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Плотность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  <a:endParaRPr lang="en-CA" sz="1600" dirty="0" smtClean="0">
              <a:latin typeface="Palatino Linotype" panose="02040502050505030304" pitchFamily="18" charset="0"/>
              <a:cs typeface="Plantagenet Cherokee" panose="02020000000000000000" pitchFamily="18" charset="-79"/>
            </a:endParaRP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lang="ru-RU" sz="1600" dirty="0" smtClean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Радиус 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графа; </a:t>
            </a:r>
          </a:p>
          <a:p>
            <a:pPr marL="354965" indent="-342900" algn="just">
              <a:lnSpc>
                <a:spcPts val="2390"/>
              </a:lnSpc>
              <a:buFont typeface="Arial" panose="020B0604020202020204" pitchFamily="34" charset="0"/>
              <a:buChar char="•"/>
              <a:tabLst>
                <a:tab pos="356235" algn="l"/>
              </a:tabLst>
            </a:pPr>
            <a:endParaRPr lang="en-CA" sz="1600" b="1" spc="-5" dirty="0">
              <a:latin typeface="Palatino Linotype"/>
              <a:cs typeface="Palatino Linotyp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446FEE8-3BB9-6D45-B359-57924D383A8A}"/>
              </a:ext>
            </a:extLst>
          </p:cNvPr>
          <p:cNvSpPr txBox="1"/>
          <p:nvPr/>
        </p:nvSpPr>
        <p:spPr>
          <a:xfrm>
            <a:off x="4571999" y="1541016"/>
            <a:ext cx="4529159" cy="22333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Диаметр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Транзитивность;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Средний коэффициент кластеризации;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Связность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Степень </a:t>
            </a:r>
            <a:r>
              <a:rPr lang="ru-RU" sz="1600" dirty="0" err="1">
                <a:latin typeface="Palatino Linotype" panose="02040502050505030304" pitchFamily="18" charset="0"/>
                <a:cs typeface="Plantagenet Cherokee" panose="02020000000000000000" pitchFamily="18" charset="-79"/>
              </a:rPr>
              <a:t>ассортивности</a:t>
            </a: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 графа;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Индекс Эстрады; </a:t>
            </a:r>
          </a:p>
          <a:p>
            <a:pPr marL="706950" indent="-285750">
              <a:lnSpc>
                <a:spcPts val="246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Palatino Linotype" panose="02040502050505030304" pitchFamily="18" charset="0"/>
                <a:cs typeface="Plantagenet Cherokee" panose="02020000000000000000" pitchFamily="18" charset="-79"/>
              </a:rPr>
              <a:t>Размер наибольшего клика на графе;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0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1508</Words>
  <Application>Microsoft Office PowerPoint</Application>
  <PresentationFormat>Экран (16:9)</PresentationFormat>
  <Paragraphs>191</Paragraphs>
  <Slides>21</Slides>
  <Notes>20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7" baseType="lpstr">
      <vt:lpstr>Roboto Condensed Light</vt:lpstr>
      <vt:lpstr>Times New Roman</vt:lpstr>
      <vt:lpstr>Palatino Linotype</vt:lpstr>
      <vt:lpstr>Tiger Expert</vt:lpstr>
      <vt:lpstr>Footlight MT Light</vt:lpstr>
      <vt:lpstr>Hind Vadodara Light</vt:lpstr>
      <vt:lpstr>Raleway</vt:lpstr>
      <vt:lpstr>Teko Light</vt:lpstr>
      <vt:lpstr>Plantagenet Cherokee</vt:lpstr>
      <vt:lpstr>Microsoft Sans Serif</vt:lpstr>
      <vt:lpstr>Trebuchet MS</vt:lpstr>
      <vt:lpstr>Cambria</vt:lpstr>
      <vt:lpstr>Arial</vt:lpstr>
      <vt:lpstr>Calibri</vt:lpstr>
      <vt:lpstr>Science Fair Newsletter by Slidesgo</vt:lpstr>
      <vt:lpstr>Equation.DSMT4</vt:lpstr>
      <vt:lpstr>Построение модели времени дожития пациентов с боковым амиотрофическим склерозом на основе графов водородных связей</vt:lpstr>
      <vt:lpstr>Презентация PowerPoint</vt:lpstr>
      <vt:lpstr>Структура данных</vt:lpstr>
      <vt:lpstr>Модель регрессии</vt:lpstr>
      <vt:lpstr>Презентация PowerPoint</vt:lpstr>
      <vt:lpstr>4.A@N</vt:lpstr>
      <vt:lpstr>4.A</vt:lpstr>
      <vt:lpstr>A@N</vt:lpstr>
      <vt:lpstr>Характеристики, используемые дляграфа.</vt:lpstr>
      <vt:lpstr>Презентация PowerPoint</vt:lpstr>
      <vt:lpstr>4.A@N</vt:lpstr>
      <vt:lpstr>Презентация PowerPoint</vt:lpstr>
      <vt:lpstr>Пример возможной структуры графа</vt:lpstr>
      <vt:lpstr>Характеристики, используемые дляграфа.</vt:lpstr>
      <vt:lpstr>Результаты</vt:lpstr>
      <vt:lpstr>Результаты</vt:lpstr>
      <vt:lpstr>Презентация PowerPoint</vt:lpstr>
      <vt:lpstr>Выводы</vt:lpstr>
      <vt:lpstr>Дальнейшее развитие</vt:lpstr>
      <vt:lpstr>Публикации</vt:lpstr>
      <vt:lpstr>Построение модели времени дожития пациентов с боковым амиотрофическим склерозом на основе графов водородных связей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графа для фермента SOD1.  </dc:title>
  <cp:lastModifiedBy>Jopchiki</cp:lastModifiedBy>
  <cp:revision>151</cp:revision>
  <dcterms:modified xsi:type="dcterms:W3CDTF">2022-04-11T14:28:13Z</dcterms:modified>
</cp:coreProperties>
</file>